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8E8133-5C4E-49E0-8543-E22B9A6DCEBF}">
  <a:tblStyle styleId="{968E8133-5C4E-49E0-8543-E22B9A6DCEBF}" styleName="Table_0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3" name="Google Shape;23;p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7" name="Google Shape;27;p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b="0"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48" name="Google Shape;48;p5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4" name="Google Shape;54;p6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61" name="Google Shape;61;p7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2" name="Google Shape;62;p7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63" name="Google Shape;63;p7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4" name="Google Shape;64;p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76" name="Google Shape;76;p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" name="Google Shape;78;p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Google Shape;79;p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8" name="Google Shape;88;p1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9" name="Google Shape;89;p1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b="0" i="0" sz="540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4" name="Google Shape;14;p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Google Shape;15;p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Cyclone_Amphan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heprint.in/environment/antarcticas-snow-is-turning-green-while-we-are-distracted-by-a-coronavirus/431643/#:~:text=And%20that's%20happening%20with%20increasing,act%20as%20a%20carbon%20sink" TargetMode="External"/><Relationship Id="rId4" Type="http://schemas.openxmlformats.org/officeDocument/2006/relationships/hyperlink" Target="https://www.geographyrealm.com/why-is-antarcticas-snow-turning-green/" TargetMode="External"/><Relationship Id="rId5" Type="http://schemas.openxmlformats.org/officeDocument/2006/relationships/hyperlink" Target="https://barrie360.com/climate-change-is-causing-antarcticas-snow-to-turn-green-study/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List_of_major_bushfires_in_Australia" TargetMode="External"/><Relationship Id="rId4" Type="http://schemas.openxmlformats.org/officeDocument/2006/relationships/hyperlink" Target="https://www.aph.gov.au/About_Parliament/Parliamentary_Departments/Parliamentary_Library/pubs/rp/rp1920/Quick_Guides/AustralianBushfires#:~:text=On%203%20February%202020%20local,NSW%20were%20caused%20by%20lightning." TargetMode="External"/><Relationship Id="rId9" Type="http://schemas.openxmlformats.org/officeDocument/2006/relationships/image" Target="../media/image14.jpg"/><Relationship Id="rId5" Type="http://schemas.openxmlformats.org/officeDocument/2006/relationships/hyperlink" Target="https://www.abc.net.au/news/2020-01-11/australias-fires-reveal-arson-not-a-major-cause/11855022" TargetMode="External"/><Relationship Id="rId6" Type="http://schemas.openxmlformats.org/officeDocument/2006/relationships/hyperlink" Target="https://www.unenvironment.org/news-and-stories/story/ten-impacts-australian-bushfires#:~:text=Physical%2C%20direct%20impacts,reported%20to%20have%20been%20killed." TargetMode="External"/><Relationship Id="rId7" Type="http://schemas.openxmlformats.org/officeDocument/2006/relationships/hyperlink" Target="https://www.bbc.com/news/world-australia-51008051" TargetMode="External"/><Relationship Id="rId8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2020_Jakarta_floods#:~:text=Flash%20floods%20occurred%20throughout%20the,and%20Cisadane%20rivers%20to%20overflow." TargetMode="External"/><Relationship Id="rId4" Type="http://schemas.openxmlformats.org/officeDocument/2006/relationships/hyperlink" Target="https://www.usatoday.com/story/news/world/2020/02/25/jakarta-f" TargetMode="External"/><Relationship Id="rId5" Type="http://schemas.openxmlformats.org/officeDocument/2006/relationships/hyperlink" Target="https://www.usatoday.com/story/news/world/2020/02/25/jakarta-floods-2020-indonesia-capital/4865913002/" TargetMode="External"/><Relationship Id="rId6" Type="http://schemas.openxmlformats.org/officeDocument/2006/relationships/image" Target="../media/image5.jpg"/><Relationship Id="rId7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COVID-19_pandemic" TargetMode="External"/><Relationship Id="rId4" Type="http://schemas.openxmlformats.org/officeDocument/2006/relationships/hyperlink" Target="https://www.sciencedaily.com/releases/2020/03/200317175442.htm" TargetMode="External"/><Relationship Id="rId5" Type="http://schemas.openxmlformats.org/officeDocument/2006/relationships/hyperlink" Target="https://www.ncbi.nlm.nih.gov/pmc/articles/PMC7147210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2020_Taal_Volcano_eruption#:~:text=The%20volcano%20erupted%20on%20the,Time%20(UTC%2B8)" TargetMode="External"/><Relationship Id="rId4" Type="http://schemas.openxmlformats.org/officeDocument/2006/relationships/hyperlink" Target="https://en.wikipedia.org/wiki/2020_Taal_Volcano_eruption" TargetMode="External"/><Relationship Id="rId5" Type="http://schemas.openxmlformats.org/officeDocument/2006/relationships/hyperlink" Target="https://reliefweb.int/report/philippines/volcano-eruption-humanity-inclusion-assesses-needs-those-affected#:~:text=The%20damage%20caused%20by%20the,drinking%20water%20and%20air%20quality" TargetMode="External"/><Relationship Id="rId6" Type="http://schemas.openxmlformats.org/officeDocument/2006/relationships/hyperlink" Target="https://reliefweb.int/disaster/vo-2020-000002-phl" TargetMode="External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ockwell"/>
              <a:buNone/>
            </a:pPr>
            <a:r>
              <a:rPr lang="en-US" sz="6000"/>
              <a:t>NATURAL DISASTERS</a:t>
            </a:r>
            <a:br>
              <a:rPr lang="en-US"/>
            </a:br>
            <a:r>
              <a:rPr lang="en-US" sz="4400"/>
              <a:t>FACT FILE PROJECT</a:t>
            </a:r>
            <a:endParaRPr sz="5400"/>
          </a:p>
        </p:txBody>
      </p:sp>
      <p:sp>
        <p:nvSpPr>
          <p:cNvPr id="110" name="Google Shape;110;p13"/>
          <p:cNvSpPr txBox="1"/>
          <p:nvPr>
            <p:ph idx="1" type="subTitle"/>
          </p:nvPr>
        </p:nvSpPr>
        <p:spPr>
          <a:xfrm>
            <a:off x="3762375" y="3983980"/>
            <a:ext cx="4191000" cy="191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68"/>
              <a:buNone/>
            </a:pPr>
            <a:r>
              <a:rPr lang="en-US" sz="2550"/>
              <a:t>Worksheets 7 and 8</a:t>
            </a:r>
            <a:endParaRPr sz="187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590"/>
              <a:buNone/>
            </a:pPr>
            <a:r>
              <a:t/>
            </a:r>
            <a:endParaRPr sz="187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2457"/>
              <a:buNone/>
            </a:pPr>
            <a:r>
              <a:rPr lang="en-US" sz="2890"/>
              <a:t>By </a:t>
            </a:r>
            <a:r>
              <a:rPr b="1" lang="en-US" sz="2890"/>
              <a:t>Vyom Mahajan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590"/>
              <a:buNone/>
            </a:pPr>
            <a:r>
              <a:rPr lang="en-US" sz="1870"/>
              <a:t>Grade - VIII Whiz – 3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590"/>
              <a:buNone/>
            </a:pPr>
            <a:r>
              <a:rPr lang="en-US" sz="1870"/>
              <a:t>12</a:t>
            </a:r>
            <a:r>
              <a:rPr baseline="30000" lang="en-US" sz="1870"/>
              <a:t>th</a:t>
            </a:r>
            <a:r>
              <a:rPr lang="en-US" sz="1870"/>
              <a:t> September, 2020</a:t>
            </a:r>
            <a:endParaRPr sz="1870"/>
          </a:p>
        </p:txBody>
      </p:sp>
      <p:sp>
        <p:nvSpPr>
          <p:cNvPr id="111" name="Google Shape;111;p13"/>
          <p:cNvSpPr txBox="1"/>
          <p:nvPr/>
        </p:nvSpPr>
        <p:spPr>
          <a:xfrm>
            <a:off x="828675" y="6596390"/>
            <a:ext cx="29337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Please look at the PPT in slideshow.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CYCLONE AMPHAN</a:t>
            </a:r>
            <a:endParaRPr/>
          </a:p>
        </p:txBody>
      </p:sp>
      <p:sp>
        <p:nvSpPr>
          <p:cNvPr id="212" name="Google Shape;212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b="1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Date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From 16</a:t>
            </a:r>
            <a:r>
              <a:rPr baseline="30000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May 2020 to 21</a:t>
            </a:r>
            <a:r>
              <a:rPr baseline="30000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May 2020</a:t>
            </a:r>
            <a:endParaRPr/>
          </a:p>
          <a:p>
            <a:pPr indent="-182880" lvl="0" marL="18288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b="1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Causes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On 13</a:t>
            </a:r>
            <a:r>
              <a:rPr b="0" baseline="3000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</a:t>
            </a: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May an area of low pressure developed in the Bay of Bengal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On 16</a:t>
            </a:r>
            <a:r>
              <a:rPr b="0" baseline="3000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</a:t>
            </a: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May the low pressure region developed into a depression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It moved northwards for a few hours and developed into a cyclonic storm</a:t>
            </a:r>
            <a:endParaRPr/>
          </a:p>
          <a:p>
            <a:pPr indent="-182880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b="1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Effects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Many people died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Left a lot of people homeless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Damaged power and telecom infrastructure in many coastal districts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Heavy rains in coastal areas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Loss of lot of marine animals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Triggered floods and landslides</a:t>
            </a:r>
            <a:endParaRPr/>
          </a:p>
          <a:p>
            <a:pPr indent="-182880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b="1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Disaster Management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Affected areas were given money by the government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Power was slowly restored to these affected areas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Indian army was called to help the people in the affected areas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Ministry of Disaster Management and Relief in Bangladesh distributed gloves, masks and sanitizers in a few districts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5394198" y="51816"/>
            <a:ext cx="486727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Location – India (West Bengal, Odisha, Andaman &amp; Nicobar islands), Bangladesh, Sri Lanka and Bhutan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75" y="975146"/>
            <a:ext cx="3914775" cy="249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CYCLONE AMPHAN</a:t>
            </a:r>
            <a:endParaRPr/>
          </a:p>
        </p:txBody>
      </p:sp>
      <p:sp>
        <p:nvSpPr>
          <p:cNvPr id="223" name="Google Shape;223;p2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4929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all of the topics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https://en.wikipedia.org/wiki/Cyclone_Amphan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226" name="Google Shape;226;p23"/>
          <p:cNvGraphicFramePr/>
          <p:nvPr/>
        </p:nvGraphicFramePr>
        <p:xfrm>
          <a:off x="203073" y="11969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{968E8133-5C4E-49E0-8543-E22B9A6DCEBF}</a:tableStyleId>
              </a:tblPr>
              <a:tblGrid>
                <a:gridCol w="4064000"/>
                <a:gridCol w="3457050"/>
              </a:tblGrid>
              <a:tr h="390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Before the Cyclone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After the Cyclone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06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27" name="Google Shape;2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073" y="1572824"/>
            <a:ext cx="7521061" cy="22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SNOW TURNS GREEN</a:t>
            </a:r>
            <a:endParaRPr/>
          </a:p>
        </p:txBody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4"/>
          <p:cNvSpPr txBox="1"/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Date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Going on since many years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Causes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Global warming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Warmest temperature on Antarctica – 20 degrees Celsius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Growth of algae, conditions good enough for growth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Water just above freezing point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Snow gets the right slushiness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Effects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1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1679 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algal blooms observed till date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Holds lot of dry biomass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algae is like a carbon sink absorbing about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500 tons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of Carbon di Oxide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Absorbs more heat from sun due to photosynthesis – </a:t>
            </a:r>
            <a:endParaRPr/>
          </a:p>
          <a:p>
            <a:pPr indent="-182879" lvl="2" marL="73152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Ice will start melting faster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Disaster Management 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Take measures to prevent global warming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5394198" y="51816"/>
            <a:ext cx="4867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Location – Antarctica</a:t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774" y="666566"/>
            <a:ext cx="5191125" cy="262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SNOW TURNS GREEN</a:t>
            </a:r>
            <a:endParaRPr/>
          </a:p>
        </p:txBody>
      </p:sp>
      <p:sp>
        <p:nvSpPr>
          <p:cNvPr id="245" name="Google Shape;245;p2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4929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References for all of the topics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https://theprint.in/environment/antarcticas-snow-is-turning-green-while-we-are-distracted-by-a-coronavirus/431643/#:~:text=And%20that's%20happening%20with%20increasing,act%20as%20a%20carbon%20sink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endParaRPr/>
          </a:p>
          <a:p>
            <a:pPr indent="-18288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https://www.geographyrealm.com/why-is-antarcticas-snow-turning-green/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https://barrie360.com/climate-change-is-causing-antarcticas-snow-to-turn-green-study/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248" name="Google Shape;248;p25"/>
          <p:cNvGraphicFramePr/>
          <p:nvPr/>
        </p:nvGraphicFramePr>
        <p:xfrm>
          <a:off x="203073" y="12033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{968E8133-5C4E-49E0-8543-E22B9A6DCEBF}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Before algal blooms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After algal blooms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33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49" name="Google Shape;24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7200" y="1581152"/>
            <a:ext cx="4063873" cy="132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074" y="1601491"/>
            <a:ext cx="4063874" cy="130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1266824" y="933450"/>
            <a:ext cx="9599867" cy="45624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500"/>
              <a:buFont typeface="Rockwell"/>
              <a:buNone/>
            </a:pPr>
            <a:r>
              <a:rPr lang="en-US" sz="11500"/>
              <a:t>THANK YOU FOR READING.</a:t>
            </a:r>
            <a:endParaRPr/>
          </a:p>
        </p:txBody>
      </p:sp>
      <p:sp>
        <p:nvSpPr>
          <p:cNvPr id="257" name="Google Shape;257;p2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THE AUSTRALIAN BUSH FIRE</a:t>
            </a:r>
            <a:endParaRPr/>
          </a:p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03073" y="1186435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Char char="▪"/>
            </a:pPr>
            <a:r>
              <a:rPr b="1"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Date </a:t>
            </a:r>
            <a:r>
              <a:rPr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</a:t>
            </a:r>
            <a:r>
              <a:rPr b="1"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From June 2019 to March 2020</a:t>
            </a:r>
            <a:endParaRPr/>
          </a:p>
          <a:p>
            <a:pPr indent="-182880" lvl="0" marL="18288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Char char="▪"/>
            </a:pPr>
            <a:r>
              <a:rPr b="1"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Causes</a:t>
            </a:r>
            <a:r>
              <a:rPr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</a:t>
            </a:r>
            <a:r>
              <a:rPr b="1"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As per the government authorities of Australia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Due to dry lightning storms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Lightning hitting the trees</a:t>
            </a:r>
            <a:endParaRPr/>
          </a:p>
          <a:p>
            <a:pPr indent="-182880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Char char="▪"/>
            </a:pPr>
            <a:r>
              <a:rPr b="1"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Effects </a:t>
            </a:r>
            <a:r>
              <a:rPr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</a:t>
            </a:r>
            <a:r>
              <a:rPr b="1"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Burnt over </a:t>
            </a:r>
            <a:r>
              <a:rPr b="1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18 million </a:t>
            </a: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hectares of land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Destroyed over </a:t>
            </a:r>
            <a:r>
              <a:rPr b="1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5,900</a:t>
            </a: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buildings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Loss of habitats for billions of animals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Killed many millions of animals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Lowered air quality indexes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smoke affected New Zealand and few cities in Argentina and Chile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Pollution resulting in the loss of balance of the ecosystems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There was a quick and immense rise in temperature</a:t>
            </a:r>
            <a:endParaRPr/>
          </a:p>
          <a:p>
            <a:pPr indent="-182880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Char char="▪"/>
            </a:pPr>
            <a:r>
              <a:rPr b="1"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Disaster Management</a:t>
            </a:r>
            <a:r>
              <a:rPr lang="en-US" sz="1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Fire fighters used water – bombing planes and helicopters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There were </a:t>
            </a:r>
            <a:r>
              <a:rPr b="1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3,000</a:t>
            </a: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army, navy and air force reservists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1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3,700</a:t>
            </a: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firefighters and support crew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1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440</a:t>
            </a: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emergency personnel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1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240+</a:t>
            </a: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firefighting personnel from USA, Canada and New Zealand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Mass evacuations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 cooking using fire or gas for multiple days to avoid further damage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071"/>
              <a:buFont typeface="Noto Sans Symbols"/>
              <a:buChar char="▪"/>
            </a:pPr>
            <a:r>
              <a:rPr b="0" i="0" lang="en-US" sz="12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 arson (When people purposely light the fires for attention)</a:t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5608" y="592645"/>
            <a:ext cx="4547364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/>
          <p:nvPr/>
        </p:nvSpPr>
        <p:spPr>
          <a:xfrm>
            <a:off x="5394198" y="51816"/>
            <a:ext cx="454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Location – All across Australia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THE AUSTRALIAN BUSH FIRE</a:t>
            </a:r>
            <a:endParaRPr/>
          </a:p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203073" y="1203389"/>
            <a:ext cx="10058400" cy="565461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</a:pPr>
            <a:r>
              <a:rPr b="1"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Other instances of fires</a:t>
            </a:r>
            <a:r>
              <a:rPr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</a:pPr>
            <a:r>
              <a:rPr b="0" i="0" lang="en-US" sz="153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Carnarvon bushfire complex in 2012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</a:pPr>
            <a:r>
              <a:rPr b="0" i="0" lang="en-US" sz="153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2006 – 07 Australian bushfire season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</a:pPr>
            <a:r>
              <a:rPr b="0" i="0" lang="en-US" sz="153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Great Divides bushfires from 2006 – 07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</a:pPr>
            <a:r>
              <a:rPr b="0" i="0" lang="en-US" sz="153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Other instances of bush fires documented in Wikipedia -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</a:pPr>
            <a:r>
              <a:rPr b="0" i="0" lang="en-US" sz="153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https://en.wikipedia.org/wiki/List_of_major_bushfires_in_Australia</a:t>
            </a:r>
            <a:endParaRPr b="0" i="0" sz="153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</a:pPr>
            <a:r>
              <a:rPr b="1"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causes</a:t>
            </a:r>
            <a:r>
              <a:rPr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</a:pPr>
            <a:r>
              <a:rPr b="0" i="0" lang="en-US" sz="153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https://www.aph.gov.au/About_Parliament/Parliamentary_Departments/Parliamentary_Library/pubs/rp/rp1920/Quick_Guides/AustralianBushfires#:~:text=On%203%20February%202020%20local,NSW%20were%20caused%20by%20lightning.</a:t>
            </a:r>
            <a:r>
              <a:rPr b="0" i="0" lang="en-US" sz="153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                  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▪"/>
            </a:pPr>
            <a:r>
              <a:rPr b="0" i="0" lang="en-US" sz="153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https://www.abc.net.au/news/2020-01-11/australias-fires-reveal-arson-not-a-major-cause/11855022</a:t>
            </a:r>
            <a:endParaRPr b="0" i="0" sz="153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Char char="▪"/>
            </a:pPr>
            <a:r>
              <a:rPr b="1"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effects</a:t>
            </a:r>
            <a:r>
              <a:rPr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01"/>
              <a:buFont typeface="Noto Sans Symbols"/>
              <a:buChar char="▪"/>
            </a:pPr>
            <a:r>
              <a:rPr b="0" i="0" lang="en-US" sz="153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6"/>
              </a:rPr>
              <a:t>https://www.unenvironment.org/news-and-stories/story/ten-impacts-australian-bushfires#:~:text=Physical%2C%20direct%20impacts,reported%20to%20have%20been%20killed.</a:t>
            </a:r>
            <a:endParaRPr b="0" i="0" sz="153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Char char="▪"/>
            </a:pPr>
            <a:r>
              <a:rPr b="1"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Disaster management</a:t>
            </a:r>
            <a:r>
              <a:rPr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01"/>
              <a:buFont typeface="Noto Sans Symbols"/>
              <a:buChar char="▪"/>
            </a:pPr>
            <a:r>
              <a:rPr b="0" i="0" lang="en-US" sz="153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7"/>
              </a:rPr>
              <a:t>https://www.bbc.com/news/world-australia-51008051</a:t>
            </a:r>
            <a:endParaRPr b="0" i="0" sz="153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91122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00298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01"/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131" name="Google Shape;131;p15"/>
          <p:cNvGraphicFramePr/>
          <p:nvPr/>
        </p:nvGraphicFramePr>
        <p:xfrm>
          <a:off x="203073" y="1197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{968E8133-5C4E-49E0-8543-E22B9A6DCEBF}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Before Fires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After Fires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183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32" name="Google Shape;13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67073" y="1582056"/>
            <a:ext cx="4064000" cy="117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3073" y="1597999"/>
            <a:ext cx="4064000" cy="114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FLOODS IN INDONESIA</a:t>
            </a:r>
            <a:endParaRPr/>
          </a:p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Date 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On 1</a:t>
            </a:r>
            <a:r>
              <a:rPr baseline="30000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January 2020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Causes 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There was immense rainfall in Jakarta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Jakarta is sinking 6 – 10 inches per year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Effects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Left more than 300 people homeless.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Flood water reached to 5 feet at a few places.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Capital will move from Jakarta to site in East Kalimantan Province, Borneo island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67 people died in the event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Caused landslides, hypothermia, drowning and electrocution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Disaster Management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Cloud seeding planes were used in an attempt to break the rain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Government buildings and schools used as evacuation shelters.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Public kitchens, healthcare posts, medicines, sleeping mats, public toilets and other basic needs prepared during floods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Government plans to build dams, infrastructure with anti – flooding methods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5394198" y="51816"/>
            <a:ext cx="4867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Location – Jakarta and neighbouring areas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372" y="592645"/>
            <a:ext cx="4038599" cy="247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FLOODS IN INDONESIA</a:t>
            </a:r>
            <a:endParaRPr/>
          </a:p>
        </p:txBody>
      </p:sp>
      <p:sp>
        <p:nvSpPr>
          <p:cNvPr id="151" name="Google Shape;151;p1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 u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 u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Date, Causes and Disaster Management</a:t>
            </a:r>
            <a:r>
              <a:rPr lang="en-US" sz="2000" u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https://en.wikipedia.org/wiki/2020_Jakarta_floods#:~:text=Flash%20floods%20occurred%20throughout%20the,and%20Cisadane%20rivers%20to%20overflow.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Effects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https://www.usatoday.com/story/news/world/2020/02/25/jakarta-f</a:t>
            </a:r>
            <a:r>
              <a:rPr b="0" i="0" lang="en-US" sz="180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loods-2020-indonesia-capital/4865913002/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7492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154" name="Google Shape;154;p17"/>
          <p:cNvGraphicFramePr/>
          <p:nvPr/>
        </p:nvGraphicFramePr>
        <p:xfrm>
          <a:off x="203073" y="12033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{968E8133-5C4E-49E0-8543-E22B9A6DCEBF}</a:tableStyleId>
              </a:tblPr>
              <a:tblGrid>
                <a:gridCol w="4069125"/>
                <a:gridCol w="4058875"/>
              </a:tblGrid>
              <a:tr h="49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Before Floods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After Floods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53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0334" y="1698171"/>
            <a:ext cx="4044369" cy="153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705" y="1698171"/>
            <a:ext cx="4044368" cy="153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THE CORONA VIRUS</a:t>
            </a:r>
            <a:endParaRPr/>
          </a:p>
        </p:txBody>
      </p:sp>
      <p:sp>
        <p:nvSpPr>
          <p:cNvPr id="163" name="Google Shape;163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b="1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Date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The outbreak was first identified in December 2019.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b="1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Causes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Scientists concluded that it was caused naturally</a:t>
            </a:r>
            <a:endParaRPr b="1" i="0" sz="1665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b="1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Two scenarios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-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pathogenic version passed from a non – human to a human host (bats to humans)*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 non – pathogenic version got into humans from an animal and turned into its pathogenic state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b="1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Effects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Slowing down of economic growth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People with other diseases, getting neglected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Functioning of schools and colleges impaired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Burden on the healthcare industries to make sanitizers, masks and other necessities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Depression and other psychological disorders.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b="1"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Disaster Management</a:t>
            </a:r>
            <a:r>
              <a:rPr lang="en-US" sz="18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Caused a lockdown in most of the countries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Social distancing, i.e., 6 feet distance between person to person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Restaurants, malls, theatres, entertainment centres closed to avoid crowding of people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5394198" y="51816"/>
            <a:ext cx="48672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Location – Wuhan (Originated), now world wide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10261474" y="2948696"/>
            <a:ext cx="172745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*This is how previous Coronavirus outbreaks occurred.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371" y="374981"/>
            <a:ext cx="4038599" cy="2178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THE CORONA VIRUS</a:t>
            </a:r>
            <a:endParaRPr/>
          </a:p>
        </p:txBody>
      </p:sp>
      <p:sp>
        <p:nvSpPr>
          <p:cNvPr id="175" name="Google Shape;175;p1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3026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None/>
            </a:pPr>
            <a:r>
              <a:t/>
            </a:r>
            <a:endParaRPr sz="18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83026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None/>
            </a:pPr>
            <a:r>
              <a:t/>
            </a:r>
            <a:endParaRPr sz="18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83026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None/>
            </a:pPr>
            <a:r>
              <a:t/>
            </a:r>
            <a:endParaRPr sz="18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83026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None/>
            </a:pPr>
            <a:r>
              <a:t/>
            </a:r>
            <a:endParaRPr sz="18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83026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None/>
            </a:pPr>
            <a:r>
              <a:t/>
            </a:r>
            <a:endParaRPr sz="18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83026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None/>
            </a:pPr>
            <a:r>
              <a:t/>
            </a:r>
            <a:endParaRPr sz="18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83026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None/>
            </a:pPr>
            <a:r>
              <a:t/>
            </a:r>
            <a:endParaRPr sz="18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None/>
            </a:pPr>
            <a:r>
              <a:t/>
            </a:r>
            <a:endParaRPr sz="18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1" lang="en-US" sz="1665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date</a:t>
            </a:r>
            <a:r>
              <a:rPr lang="en-US" sz="1665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https://en.wikipedia.org/wiki/COVID-19_pandemic</a:t>
            </a:r>
            <a:endParaRPr b="0" i="0" sz="1665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1" lang="en-US" sz="1665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Causes</a:t>
            </a:r>
            <a:r>
              <a:rPr lang="en-US" sz="1665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https://www.sciencedaily.com/releases/2020/03/200317175442.htm</a:t>
            </a:r>
            <a:endParaRPr b="0" i="0" sz="1665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1" lang="en-US" sz="1665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Effects and Disaster Management</a:t>
            </a:r>
            <a:r>
              <a:rPr lang="en-US" sz="1665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b="0" i="0" lang="en-US" sz="1665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https://www.ncbi.nlm.nih.gov/pmc/articles/PMC7147210/</a:t>
            </a:r>
            <a:endParaRPr b="0" i="0" sz="1665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178" name="Google Shape;178;p19"/>
          <p:cNvGraphicFramePr/>
          <p:nvPr/>
        </p:nvGraphicFramePr>
        <p:xfrm>
          <a:off x="203073" y="12033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{968E8133-5C4E-49E0-8543-E22B9A6DCEBF}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Before COVID-19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During COVID-19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3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79" name="Google Shape;17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7676" y="1571624"/>
            <a:ext cx="4073398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071" y="1571623"/>
            <a:ext cx="4064001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VOLCANO ERUPTION IN PHILIPPINES</a:t>
            </a:r>
            <a:endParaRPr/>
          </a:p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203073" y="1203389"/>
            <a:ext cx="10058400" cy="51000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Date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On 12</a:t>
            </a:r>
            <a:r>
              <a:rPr baseline="30000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January, 2020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Causes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interaction between magma and water took place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It was a phreatomagmatic eruption</a:t>
            </a:r>
            <a:endParaRPr/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Effects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Many animals were killed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Ash clouds hung over the volcano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Air quality reduced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Less drinking water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People had to live with relatives and stay away from their houses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At least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8,46,000 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were affected</a:t>
            </a:r>
            <a:endParaRPr b="1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Disaster Management </a:t>
            </a:r>
            <a:r>
              <a:rPr lang="en-US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- 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People maintained alert level 4 in January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level* 2 was maintained by March</a:t>
            </a:r>
            <a:endParaRPr/>
          </a:p>
          <a:p>
            <a:pPr indent="-182880" lvl="1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Shelter in 13 evacuation centres in Batangas and Quezon provinces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90" name="Google Shape;190;p20"/>
          <p:cNvGrpSpPr/>
          <p:nvPr/>
        </p:nvGrpSpPr>
        <p:grpSpPr>
          <a:xfrm>
            <a:off x="8102403" y="445677"/>
            <a:ext cx="4038601" cy="4369782"/>
            <a:chOff x="8153398" y="1995141"/>
            <a:chExt cx="4038601" cy="4763096"/>
          </a:xfrm>
        </p:grpSpPr>
        <p:pic>
          <p:nvPicPr>
            <p:cNvPr id="191" name="Google Shape;191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53399" y="1995141"/>
              <a:ext cx="4013339" cy="235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53398" y="4351374"/>
              <a:ext cx="4038601" cy="2406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0"/>
          <p:cNvSpPr txBox="1"/>
          <p:nvPr/>
        </p:nvSpPr>
        <p:spPr>
          <a:xfrm>
            <a:off x="5394198" y="51816"/>
            <a:ext cx="4867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Location – Batangas, Philippines</a:t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8284942" y="4907929"/>
            <a:ext cx="3830858" cy="106182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level 5 – Hazardous eruption in progress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level 4 – Eruption could occur in few days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level 3 – Eruption hazards near vents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level 2 – Less eruption hazards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level 0/1 – Very less or no eruption hazards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203073" y="51816"/>
            <a:ext cx="5191125" cy="10816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en-US" sz="3600"/>
              <a:t>VOLCANO ERUPTION IN PHILIPPINES</a:t>
            </a:r>
            <a:endParaRPr/>
          </a:p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203073" y="1203389"/>
            <a:ext cx="10058400" cy="557459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122" lvl="0" marL="18288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91122" lvl="0" marL="18288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91122" lvl="0" marL="18288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91122" lvl="0" marL="18288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91122" lvl="0" marL="18288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91122" lvl="0" marL="18288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91122" lvl="0" marL="18288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Char char="▪"/>
            </a:pPr>
            <a:r>
              <a:rPr b="1"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Location and Date</a:t>
            </a:r>
            <a:r>
              <a:rPr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01"/>
              <a:buFont typeface="Noto Sans Symbols"/>
              <a:buChar char="▪"/>
            </a:pPr>
            <a:r>
              <a:rPr b="0" i="0" lang="en-US" sz="153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https://en.wikipedia.org/wiki/2020_Taal_Volcano_eruption#:~:text=The%20volcano%20erupted%20on%20the,Time%20(UTC%2B8)</a:t>
            </a:r>
            <a:endParaRPr b="0" i="0" sz="153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Char char="▪"/>
            </a:pPr>
            <a:r>
              <a:rPr b="1"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Causes</a:t>
            </a:r>
            <a:r>
              <a:rPr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01"/>
              <a:buFont typeface="Noto Sans Symbols"/>
              <a:buChar char="▪"/>
            </a:pPr>
            <a:r>
              <a:rPr b="0" i="0" lang="en-US" sz="153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https://en.wikipedia.org/wiki/2020_Taal_Volcano_eruption</a:t>
            </a:r>
            <a:endParaRPr b="0" i="0" sz="153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Char char="▪"/>
            </a:pPr>
            <a:r>
              <a:rPr b="1"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Effects</a:t>
            </a:r>
            <a:r>
              <a:rPr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01"/>
              <a:buFont typeface="Noto Sans Symbols"/>
              <a:buChar char="▪"/>
            </a:pPr>
            <a:r>
              <a:rPr b="0" i="0" lang="en-US" sz="153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https://reliefweb.int/report/philippines/volcano-eruption-humanity-inclusion-assesses-needs-those-affected#:~:text=The%20damage%20caused%20by%20the,drinking%20water%20and%20air%20quality</a:t>
            </a:r>
            <a:endParaRPr b="1" i="0" sz="153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Char char="▪"/>
            </a:pPr>
            <a:r>
              <a:rPr b="1"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Reference for Disaster Management</a:t>
            </a:r>
            <a:r>
              <a:rPr lang="en-US" sz="1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</a:t>
            </a:r>
            <a:endParaRPr/>
          </a:p>
          <a:p>
            <a:pPr indent="-182880" lvl="1" marL="45720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01"/>
              <a:buFont typeface="Noto Sans Symbols"/>
              <a:buChar char="▪"/>
            </a:pPr>
            <a:r>
              <a:rPr b="0" i="0" lang="en-US" sz="1530" u="sng" cap="none" strike="noStrike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6"/>
              </a:rPr>
              <a:t>https://reliefweb.int/disaster/vo-2020-000002-phl</a:t>
            </a:r>
            <a:endParaRPr b="0" i="0" sz="153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91122" lvl="0" marL="182880" marR="0" rtl="0" algn="l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445"/>
              <a:buFont typeface="Noto Sans Symbols"/>
              <a:buNone/>
            </a:pPr>
            <a:r>
              <a:t/>
            </a:r>
            <a:endParaRPr sz="1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133350" y="6373368"/>
            <a:ext cx="802005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204" name="Google Shape;204;p21"/>
          <p:cNvGraphicFramePr/>
          <p:nvPr/>
        </p:nvGraphicFramePr>
        <p:xfrm>
          <a:off x="256059" y="12033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{968E8133-5C4E-49E0-8543-E22B9A6DCEBF}</a:tableStyleId>
              </a:tblPr>
              <a:tblGrid>
                <a:gridCol w="4064000"/>
                <a:gridCol w="4064000"/>
              </a:tblGrid>
              <a:tr h="398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Before Eruption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After Eruption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93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05" name="Google Shape;20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059" y="1502377"/>
            <a:ext cx="8128000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